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Open Sans" panose="020B0604020202020204" charset="0"/>
      <p:regular r:id="rId14"/>
      <p:bold r:id="rId15"/>
      <p:italic r:id="rId16"/>
      <p:boldItalic r:id="rId17"/>
    </p:embeddedFont>
    <p:embeddedFont>
      <p:font typeface="PT Sans Narrow"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87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7b499cf3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7b499cf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92ed0e8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92ed0e8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2b17ad4f0_0_5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2b17ad4f0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3589bca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3589bca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37b499cf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37b499c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37b499cf3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37b499cf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392ed0e8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392ed0e8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589bca9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589bca9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37b499cf3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37b499cf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37b499cf3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37b499cf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187500"/>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894900"/>
            <a:ext cx="8520600" cy="3674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eprints.leedsbeckett.ac.uk/902/1/2012_Myths-Legends_History_Resuscitation.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www.heart.org/en/news/2018/05/01/cpr-through-histo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books.google.com/books?id=FTs85BS6IeYC&amp;pg=PA15&amp;lpg=PA15&amp;dq=body+count+in+sherlock+canon&amp;source=bl&amp;ots=HMk6KlwK-h&amp;sig=ACfU3U3DZv01xUSpoTcWXoo9e3ybKGiXag&amp;hl=en&amp;sa=X&amp;ved=2ahUKEwjRzpOd5uTkAhVvjK0KHcBnA-oQ6AEwDnoECAkQAQ#v=onepage&amp;q=body%20count%20in%20sherlock%20canon&amp;f=fals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blog.betway.com/casino/bond-by-numbers/" TargetMode="External"/><Relationship Id="rId4" Type="http://schemas.openxmlformats.org/officeDocument/2006/relationships/hyperlink" Target="https://www.theguardian.com/film/datablog/2012/oct/05/james-bond-bodycount-death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Adventure of the Stockbroker’s Clerk</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dirty="0"/>
              <a:t>Brief Analysis</a:t>
            </a:r>
            <a:endParaRPr i="1" dirty="0"/>
          </a:p>
        </p:txBody>
      </p:sp>
      <p:sp>
        <p:nvSpPr>
          <p:cNvPr id="4" name="Google Shape;67;p13">
            <a:extLst>
              <a:ext uri="{FF2B5EF4-FFF2-40B4-BE49-F238E27FC236}">
                <a16:creationId xmlns:a16="http://schemas.microsoft.com/office/drawing/2014/main" id="{00616970-C776-4BE3-B261-BEBFCD0C963E}"/>
              </a:ext>
            </a:extLst>
          </p:cNvPr>
          <p:cNvSpPr txBox="1">
            <a:spLocks/>
          </p:cNvSpPr>
          <p:nvPr/>
        </p:nvSpPr>
        <p:spPr>
          <a:xfrm>
            <a:off x="2550319" y="4238308"/>
            <a:ext cx="5614987"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9pPr>
          </a:lstStyle>
          <a:p>
            <a:pPr marL="0" indent="0" algn="r"/>
            <a:r>
              <a:rPr lang="en-US" sz="1400" i="1" dirty="0"/>
              <a:t>Presented by Brian Clark</a:t>
            </a:r>
          </a:p>
          <a:p>
            <a:pPr marL="0" indent="0" algn="r"/>
            <a:r>
              <a:rPr lang="en-US" sz="1400" i="1" dirty="0"/>
              <a:t>with support from Christina Hicks and Michael Coulter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1875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Unique Devices and Elements</a:t>
            </a:r>
            <a:endParaRPr/>
          </a:p>
        </p:txBody>
      </p:sp>
      <p:sp>
        <p:nvSpPr>
          <p:cNvPr id="130" name="Google Shape;130;p22"/>
          <p:cNvSpPr txBox="1">
            <a:spLocks noGrp="1"/>
          </p:cNvSpPr>
          <p:nvPr>
            <p:ph type="body" idx="1"/>
          </p:nvPr>
        </p:nvSpPr>
        <p:spPr>
          <a:xfrm>
            <a:off x="311700" y="894900"/>
            <a:ext cx="8520600" cy="3674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Is this the only place in the Canon where we’re told anything about the voice of Sherlock Holmes?</a:t>
            </a:r>
            <a:endParaRPr/>
          </a:p>
          <a:p>
            <a:pPr marL="914400" lvl="1" indent="-317500" algn="l" rtl="0">
              <a:spcBef>
                <a:spcPts val="0"/>
              </a:spcBef>
              <a:spcAft>
                <a:spcPts val="0"/>
              </a:spcAft>
              <a:buSzPts val="1400"/>
              <a:buChar char="○"/>
            </a:pPr>
            <a:r>
              <a:rPr lang="en" i="1"/>
              <a:t>“...as I sat reading the British Medical Journal after breakfast, I heard a ring at the bell, followed by the </a:t>
            </a:r>
            <a:r>
              <a:rPr lang="en" i="1">
                <a:solidFill>
                  <a:srgbClr val="0000FF"/>
                </a:solidFill>
              </a:rPr>
              <a:t>high, somewhat strident tones</a:t>
            </a:r>
            <a:r>
              <a:rPr lang="en" i="1"/>
              <a:t> of my old companion’s voice.”</a:t>
            </a:r>
            <a:endParaRPr/>
          </a:p>
          <a:p>
            <a:pPr marL="457200" lvl="0" indent="-342900" algn="l" rtl="0">
              <a:spcBef>
                <a:spcPts val="1600"/>
              </a:spcBef>
              <a:spcAft>
                <a:spcPts val="0"/>
              </a:spcAft>
              <a:buSzPts val="1800"/>
              <a:buChar char="●"/>
            </a:pPr>
            <a:r>
              <a:rPr lang="en"/>
              <a:t>(Hall) Pycroft...it’s awfully close to “Mycroft”, isn’t it?</a:t>
            </a: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50" y="586200"/>
            <a:ext cx="8571300" cy="13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i="1"/>
              <a:t>What did </a:t>
            </a:r>
            <a:r>
              <a:rPr lang="en" sz="6000" i="1" u="sng"/>
              <a:t>you</a:t>
            </a:r>
            <a:r>
              <a:rPr lang="en" sz="6000" i="1"/>
              <a:t> observe?</a:t>
            </a:r>
            <a:endParaRPr sz="6000" i="1"/>
          </a:p>
        </p:txBody>
      </p:sp>
      <p:pic>
        <p:nvPicPr>
          <p:cNvPr id="136" name="Google Shape;136;p23"/>
          <p:cNvPicPr preferRelativeResize="0"/>
          <p:nvPr/>
        </p:nvPicPr>
        <p:blipFill>
          <a:blip r:embed="rId3">
            <a:alphaModFix/>
          </a:blip>
          <a:stretch>
            <a:fillRect/>
          </a:stretch>
        </p:blipFill>
        <p:spPr>
          <a:xfrm>
            <a:off x="3505200" y="2795200"/>
            <a:ext cx="2133600" cy="2133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1875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Contents</a:t>
            </a:r>
            <a:endParaRPr/>
          </a:p>
        </p:txBody>
      </p:sp>
      <p:sp>
        <p:nvSpPr>
          <p:cNvPr id="73" name="Google Shape;73;p14"/>
          <p:cNvSpPr txBox="1">
            <a:spLocks noGrp="1"/>
          </p:cNvSpPr>
          <p:nvPr>
            <p:ph type="body" idx="1"/>
          </p:nvPr>
        </p:nvSpPr>
        <p:spPr>
          <a:xfrm>
            <a:off x="311700" y="894900"/>
            <a:ext cx="5116500" cy="36741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800"/>
              <a:t>Publication Notes &amp;  Adaptations</a:t>
            </a:r>
            <a:endParaRPr sz="2800"/>
          </a:p>
          <a:p>
            <a:pPr marL="457200" lvl="0" indent="-406400" algn="l" rtl="0">
              <a:spcBef>
                <a:spcPts val="0"/>
              </a:spcBef>
              <a:spcAft>
                <a:spcPts val="0"/>
              </a:spcAft>
              <a:buSzPts val="2800"/>
              <a:buChar char="●"/>
            </a:pPr>
            <a:r>
              <a:rPr lang="en" sz="2800"/>
              <a:t>Contextualization</a:t>
            </a:r>
            <a:endParaRPr sz="2800"/>
          </a:p>
          <a:p>
            <a:pPr marL="457200" lvl="0" indent="-406400" algn="l" rtl="0">
              <a:spcBef>
                <a:spcPts val="0"/>
              </a:spcBef>
              <a:spcAft>
                <a:spcPts val="0"/>
              </a:spcAft>
              <a:buSzPts val="2800"/>
              <a:buChar char="●"/>
            </a:pPr>
            <a:r>
              <a:rPr lang="en" sz="2800"/>
              <a:t>Canonical Comparisons</a:t>
            </a:r>
            <a:endParaRPr sz="2800"/>
          </a:p>
          <a:p>
            <a:pPr marL="457200" lvl="0" indent="-406400" algn="l" rtl="0">
              <a:spcBef>
                <a:spcPts val="0"/>
              </a:spcBef>
              <a:spcAft>
                <a:spcPts val="0"/>
              </a:spcAft>
              <a:buSzPts val="2800"/>
              <a:buChar char="●"/>
            </a:pPr>
            <a:r>
              <a:rPr lang="en" sz="2800"/>
              <a:t>Unique devices and elements</a:t>
            </a:r>
            <a:endParaRPr sz="2800"/>
          </a:p>
        </p:txBody>
      </p:sp>
      <p:pic>
        <p:nvPicPr>
          <p:cNvPr id="74" name="Google Shape;74;p14"/>
          <p:cNvPicPr preferRelativeResize="0"/>
          <p:nvPr/>
        </p:nvPicPr>
        <p:blipFill>
          <a:blip r:embed="rId3">
            <a:alphaModFix/>
          </a:blip>
          <a:stretch>
            <a:fillRect/>
          </a:stretch>
        </p:blipFill>
        <p:spPr>
          <a:xfrm>
            <a:off x="5479100" y="186850"/>
            <a:ext cx="3353200" cy="4746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1875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Publication Notes &amp; Adaptation</a:t>
            </a:r>
            <a:endParaRPr/>
          </a:p>
        </p:txBody>
      </p:sp>
      <p:sp>
        <p:nvSpPr>
          <p:cNvPr id="80" name="Google Shape;80;p15"/>
          <p:cNvSpPr txBox="1">
            <a:spLocks noGrp="1"/>
          </p:cNvSpPr>
          <p:nvPr>
            <p:ph type="body" idx="1"/>
          </p:nvPr>
        </p:nvSpPr>
        <p:spPr>
          <a:xfrm>
            <a:off x="311700" y="894900"/>
            <a:ext cx="8520600" cy="3674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Published in 1894 as Adventure #3 in the 11-chapter American versions of </a:t>
            </a:r>
            <a:r>
              <a:rPr lang="en" i="1"/>
              <a:t>The Memoirs of Sherlock Holmes</a:t>
            </a:r>
            <a:r>
              <a:rPr lang="en"/>
              <a:t>; it’s #4 in modern British editions</a:t>
            </a:r>
            <a:endParaRPr/>
          </a:p>
          <a:p>
            <a:pPr marL="914400" lvl="1" indent="-317500" algn="l" rtl="0">
              <a:spcBef>
                <a:spcPts val="0"/>
              </a:spcBef>
              <a:spcAft>
                <a:spcPts val="0"/>
              </a:spcAft>
              <a:buSzPts val="1400"/>
              <a:buChar char="○"/>
            </a:pPr>
            <a:r>
              <a:rPr lang="en"/>
              <a:t>“The Adventure of the Cardboard Box” was #2 in </a:t>
            </a:r>
            <a:r>
              <a:rPr lang="en" i="1"/>
              <a:t>Memoirs</a:t>
            </a:r>
            <a:r>
              <a:rPr lang="en"/>
              <a:t> per the Strand publication chronology (1893); Conan Doyle thought it unsuitable for minors (adultery!) and withheld it from the British edition, and the first American edition was quickly revised to remove it. Most modern American compilations still include CARD as #2 in </a:t>
            </a:r>
            <a:r>
              <a:rPr lang="en" i="1"/>
              <a:t>His Last Bow</a:t>
            </a:r>
            <a:r>
              <a:rPr lang="en"/>
              <a:t>.</a:t>
            </a:r>
            <a:endParaRPr/>
          </a:p>
          <a:p>
            <a:pPr marL="457200" lvl="0" indent="-342900" algn="l" rtl="0">
              <a:spcBef>
                <a:spcPts val="0"/>
              </a:spcBef>
              <a:spcAft>
                <a:spcPts val="0"/>
              </a:spcAft>
              <a:buSzPts val="1800"/>
              <a:buChar char="●"/>
            </a:pPr>
            <a:r>
              <a:rPr lang="en"/>
              <a:t>STOC was dramatised for BBC Radio 4 in 1992 </a:t>
            </a:r>
            <a:endParaRPr/>
          </a:p>
          <a:p>
            <a:pPr marL="457200" lvl="0" indent="-342900" algn="l" rtl="0">
              <a:spcBef>
                <a:spcPts val="0"/>
              </a:spcBef>
              <a:spcAft>
                <a:spcPts val="0"/>
              </a:spcAft>
              <a:buSzPts val="1800"/>
              <a:buChar char="●"/>
            </a:pPr>
            <a:r>
              <a:rPr lang="en"/>
              <a:t>The HBO series “Miss Sherlock” loosely adapted STOC for a 2018 episode called "Lily of the Valley" wherein a character is offered a spurious research pharmaceutical research position.</a:t>
            </a:r>
            <a:endParaRPr/>
          </a:p>
          <a:p>
            <a:pPr marL="457200" lvl="0" indent="-342900" algn="l" rtl="0">
              <a:spcBef>
                <a:spcPts val="0"/>
              </a:spcBef>
              <a:spcAft>
                <a:spcPts val="0"/>
              </a:spcAft>
              <a:buSzPts val="1800"/>
              <a:buChar char="●"/>
            </a:pPr>
            <a:r>
              <a:rPr lang="en"/>
              <a:t>1922 silent film starring Eille Norwood as Sherlock Holmes</a:t>
            </a:r>
            <a:endParaRPr/>
          </a:p>
          <a:p>
            <a:pPr marL="457200" lvl="0" indent="-342900" algn="l" rtl="0">
              <a:spcBef>
                <a:spcPts val="0"/>
              </a:spcBef>
              <a:spcAft>
                <a:spcPts val="0"/>
              </a:spcAft>
              <a:buSzPts val="1800"/>
              <a:buChar char="●"/>
            </a:pPr>
            <a:r>
              <a:rPr lang="en"/>
              <a:t>STOC was NOT included in the Jeremy Brett series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1875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Contextualization: St. Vitus’ Dance</a:t>
            </a:r>
            <a:endParaRPr/>
          </a:p>
        </p:txBody>
      </p:sp>
      <p:sp>
        <p:nvSpPr>
          <p:cNvPr id="86" name="Google Shape;86;p16"/>
          <p:cNvSpPr txBox="1">
            <a:spLocks noGrp="1"/>
          </p:cNvSpPr>
          <p:nvPr>
            <p:ph type="body" idx="1"/>
          </p:nvPr>
        </p:nvSpPr>
        <p:spPr>
          <a:xfrm>
            <a:off x="311700" y="894900"/>
            <a:ext cx="8520600" cy="10671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a:t>A variant of chorea (not cholera!) technically known as Sydenham chorea after the 17th century English doctor who explained it, Thomas Sydenham. Also known as chorea minor, infectious chorea, and rheumatic chorea.</a:t>
            </a:r>
            <a:endParaRPr/>
          </a:p>
        </p:txBody>
      </p:sp>
      <p:pic>
        <p:nvPicPr>
          <p:cNvPr id="87" name="Google Shape;87;p16"/>
          <p:cNvPicPr preferRelativeResize="0"/>
          <p:nvPr/>
        </p:nvPicPr>
        <p:blipFill>
          <a:blip r:embed="rId3">
            <a:alphaModFix/>
          </a:blip>
          <a:stretch>
            <a:fillRect/>
          </a:stretch>
        </p:blipFill>
        <p:spPr>
          <a:xfrm>
            <a:off x="5471825" y="1962150"/>
            <a:ext cx="3622375" cy="2716800"/>
          </a:xfrm>
          <a:prstGeom prst="rect">
            <a:avLst/>
          </a:prstGeom>
          <a:noFill/>
          <a:ln>
            <a:noFill/>
          </a:ln>
        </p:spPr>
      </p:pic>
      <p:sp>
        <p:nvSpPr>
          <p:cNvPr id="88" name="Google Shape;88;p16"/>
          <p:cNvSpPr txBox="1">
            <a:spLocks noGrp="1"/>
          </p:cNvSpPr>
          <p:nvPr>
            <p:ph type="body" idx="1"/>
          </p:nvPr>
        </p:nvSpPr>
        <p:spPr>
          <a:xfrm>
            <a:off x="311700" y="1904200"/>
            <a:ext cx="5349900" cy="28131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Open Sans"/>
              <a:buChar char="●"/>
            </a:pPr>
            <a:r>
              <a:rPr lang="en"/>
              <a:t>A neurological disorder that causes uncontrollable spasms, particularly in the face and upper extremities.</a:t>
            </a:r>
            <a:endParaRPr/>
          </a:p>
          <a:p>
            <a:pPr marL="914400" lvl="1" indent="-317500" algn="l" rtl="0">
              <a:spcBef>
                <a:spcPts val="0"/>
              </a:spcBef>
              <a:spcAft>
                <a:spcPts val="0"/>
              </a:spcAft>
              <a:buSzPts val="1400"/>
              <a:buChar char="○"/>
            </a:pPr>
            <a:r>
              <a:rPr lang="en"/>
              <a:t>Usually follows a streptococcal infection, often a symptom of rheumatic fever; caused by a bacterial infection, easily cured by antibiotics.</a:t>
            </a:r>
            <a:endParaRPr/>
          </a:p>
          <a:p>
            <a:pPr marL="457200" lvl="0" indent="-342900" algn="l" rtl="0">
              <a:spcBef>
                <a:spcPts val="0"/>
              </a:spcBef>
              <a:spcAft>
                <a:spcPts val="0"/>
              </a:spcAft>
              <a:buSzPts val="1800"/>
              <a:buChar char="●"/>
            </a:pPr>
            <a:r>
              <a:rPr lang="en"/>
              <a:t>Generally affects children, more frequently girls than boys - rarely affects adults.</a:t>
            </a:r>
            <a:endParaRPr/>
          </a:p>
          <a:p>
            <a:pPr marL="914400" lvl="1" indent="-317500" algn="l" rtl="0">
              <a:spcBef>
                <a:spcPts val="0"/>
              </a:spcBef>
              <a:spcAft>
                <a:spcPts val="0"/>
              </a:spcAft>
              <a:buSzPts val="1400"/>
              <a:buChar char="○"/>
            </a:pPr>
            <a:r>
              <a:rPr lang="en"/>
              <a:t>Did Doyle know this? Literary license?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1875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Contextualization: St. Vitus</a:t>
            </a:r>
            <a:endParaRPr/>
          </a:p>
        </p:txBody>
      </p:sp>
      <p:sp>
        <p:nvSpPr>
          <p:cNvPr id="94" name="Google Shape;94;p17"/>
          <p:cNvSpPr txBox="1">
            <a:spLocks noGrp="1"/>
          </p:cNvSpPr>
          <p:nvPr>
            <p:ph type="body" idx="1"/>
          </p:nvPr>
        </p:nvSpPr>
        <p:spPr>
          <a:xfrm>
            <a:off x="311700" y="894900"/>
            <a:ext cx="6032100" cy="36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According to legend, Vitus was a Sicilian martyred by the Roman Emperor Diocletian circa 300 A.D., aged either 7 or 12, after he ‘cured’ the Emperor's son of epilepsy by driving out a demon, but then failed to credit the appropriate pagan deities. </a:t>
            </a:r>
            <a:endParaRPr sz="1400"/>
          </a:p>
          <a:p>
            <a:pPr marL="0" lvl="0" indent="0" algn="l" rtl="0">
              <a:spcBef>
                <a:spcPts val="1600"/>
              </a:spcBef>
              <a:spcAft>
                <a:spcPts val="0"/>
              </a:spcAft>
              <a:buNone/>
            </a:pPr>
            <a:r>
              <a:rPr lang="en" sz="1400"/>
              <a:t>Vitus is the patron saint of epileptics, as well as dancers, as well as actors and comedians. Also: he protects against oversleeping, wild animal attacks, and lightning strikes. </a:t>
            </a:r>
            <a:endParaRPr sz="1400"/>
          </a:p>
          <a:p>
            <a:pPr marL="0" lvl="0" indent="0" algn="l" rtl="0">
              <a:spcBef>
                <a:spcPts val="1600"/>
              </a:spcBef>
              <a:spcAft>
                <a:spcPts val="0"/>
              </a:spcAft>
              <a:buNone/>
            </a:pPr>
            <a:r>
              <a:rPr lang="en" sz="1400"/>
              <a:t>Saint Vitus' Day is celebrated on 15th June (Julian) or 28th June (Gregorian). In various Westphalian (read: German) towns, celebrations of his feast day included dancing around his statue.</a:t>
            </a:r>
            <a:endParaRPr sz="1400"/>
          </a:p>
          <a:p>
            <a:pPr marL="457200" lvl="0" indent="-317500" algn="l" rtl="0">
              <a:spcBef>
                <a:spcPts val="1600"/>
              </a:spcBef>
              <a:spcAft>
                <a:spcPts val="0"/>
              </a:spcAft>
              <a:buSzPts val="1400"/>
              <a:buChar char="●"/>
            </a:pPr>
            <a:r>
              <a:rPr lang="en" sz="1400"/>
              <a:t>Epilepsy &lt;&gt; dancing &lt;&gt; Sydenham chorea ?</a:t>
            </a:r>
            <a:endParaRPr sz="1400"/>
          </a:p>
        </p:txBody>
      </p:sp>
      <p:pic>
        <p:nvPicPr>
          <p:cNvPr id="95" name="Google Shape;95;p17"/>
          <p:cNvPicPr preferRelativeResize="0"/>
          <p:nvPr/>
        </p:nvPicPr>
        <p:blipFill>
          <a:blip r:embed="rId3">
            <a:alphaModFix/>
          </a:blip>
          <a:stretch>
            <a:fillRect/>
          </a:stretch>
        </p:blipFill>
        <p:spPr>
          <a:xfrm>
            <a:off x="6343832" y="216425"/>
            <a:ext cx="1434425" cy="1982690"/>
          </a:xfrm>
          <a:prstGeom prst="rect">
            <a:avLst/>
          </a:prstGeom>
          <a:noFill/>
          <a:ln>
            <a:noFill/>
          </a:ln>
        </p:spPr>
      </p:pic>
      <p:pic>
        <p:nvPicPr>
          <p:cNvPr id="96" name="Google Shape;96;p17"/>
          <p:cNvPicPr preferRelativeResize="0"/>
          <p:nvPr/>
        </p:nvPicPr>
        <p:blipFill>
          <a:blip r:embed="rId4">
            <a:alphaModFix/>
          </a:blip>
          <a:stretch>
            <a:fillRect/>
          </a:stretch>
        </p:blipFill>
        <p:spPr>
          <a:xfrm>
            <a:off x="7824101" y="216425"/>
            <a:ext cx="1172773" cy="1982699"/>
          </a:xfrm>
          <a:prstGeom prst="rect">
            <a:avLst/>
          </a:prstGeom>
          <a:noFill/>
          <a:ln>
            <a:noFill/>
          </a:ln>
        </p:spPr>
      </p:pic>
      <p:pic>
        <p:nvPicPr>
          <p:cNvPr id="97" name="Google Shape;97;p17"/>
          <p:cNvPicPr preferRelativeResize="0"/>
          <p:nvPr/>
        </p:nvPicPr>
        <p:blipFill>
          <a:blip r:embed="rId5">
            <a:alphaModFix/>
          </a:blip>
          <a:stretch>
            <a:fillRect/>
          </a:stretch>
        </p:blipFill>
        <p:spPr>
          <a:xfrm>
            <a:off x="6343825" y="2277150"/>
            <a:ext cx="2653050" cy="26689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00" y="1875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Contextualization: The Van Francis Method</a:t>
            </a:r>
            <a:endParaRPr/>
          </a:p>
        </p:txBody>
      </p:sp>
      <p:sp>
        <p:nvSpPr>
          <p:cNvPr id="103" name="Google Shape;103;p18"/>
          <p:cNvSpPr txBox="1">
            <a:spLocks noGrp="1"/>
          </p:cNvSpPr>
          <p:nvPr>
            <p:ph type="body" idx="1"/>
          </p:nvPr>
        </p:nvSpPr>
        <p:spPr>
          <a:xfrm>
            <a:off x="311700" y="894900"/>
            <a:ext cx="8520600" cy="36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i="1"/>
              <a:t>“It has been touch and go with him,” said I, “but he’ll live now. Just open that window, and hand me the water carafe.” I undid his collar, poured the cold water over his face, and raised and sank his arms until he drew a long, natural breath. “It’s only a question of time now,” said I, as I turned away from him.</a:t>
            </a:r>
            <a:endParaRPr sz="1400" i="1"/>
          </a:p>
          <a:p>
            <a:pPr marL="0" lvl="0" indent="0" algn="l" rtl="0">
              <a:spcBef>
                <a:spcPts val="1600"/>
              </a:spcBef>
              <a:spcAft>
                <a:spcPts val="0"/>
              </a:spcAft>
              <a:buNone/>
            </a:pPr>
            <a:r>
              <a:rPr lang="en" sz="1600"/>
              <a:t>This might be a Victorian-era approach to resuscitation known as the </a:t>
            </a:r>
            <a:r>
              <a:rPr lang="en" sz="1600" i="1"/>
              <a:t>Van Francis Method</a:t>
            </a:r>
            <a:r>
              <a:rPr lang="en" sz="1600"/>
              <a:t>, described in a presentation made to the </a:t>
            </a:r>
            <a:r>
              <a:rPr lang="en" sz="1600">
                <a:solidFill>
                  <a:srgbClr val="0000FF"/>
                </a:solidFill>
              </a:rPr>
              <a:t>International Aquatic History Symposium and Film Festival of 2012</a:t>
            </a:r>
            <a:r>
              <a:rPr lang="en" sz="1600"/>
              <a:t> (see </a:t>
            </a:r>
            <a:r>
              <a:rPr lang="en" sz="1600" u="sng">
                <a:solidFill>
                  <a:schemeClr val="hlink"/>
                </a:solidFill>
                <a:hlinkClick r:id="rId3"/>
              </a:rPr>
              <a:t>HERE</a:t>
            </a:r>
            <a:r>
              <a:rPr lang="en" sz="1600"/>
              <a:t>) : “In 1886 AD, the Van Francis resuscitation method was established. The casualty was placed in a supine position along the middle of a piece of wood and his arms were extended upwards. The two sides of the wood were raised alternately to stimulate inhalation and then lowered to stimulate exhalation.”</a:t>
            </a: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0"/>
              </a:spcAft>
              <a:buNone/>
            </a:pPr>
            <a:r>
              <a:rPr lang="en" sz="1600"/>
              <a:t>Short version, Van Francis not included: </a:t>
            </a:r>
            <a:r>
              <a:rPr lang="en" sz="1600" u="sng">
                <a:solidFill>
                  <a:schemeClr val="hlink"/>
                </a:solidFill>
                <a:hlinkClick r:id="rId4"/>
              </a:rPr>
              <a:t>CPR through History</a:t>
            </a:r>
            <a:endParaRPr sz="1600"/>
          </a:p>
          <a:p>
            <a:pPr marL="0" lvl="0" indent="0" algn="l" rtl="0">
              <a:spcBef>
                <a:spcPts val="1600"/>
              </a:spcBef>
              <a:spcAft>
                <a:spcPts val="1600"/>
              </a:spcAft>
              <a:buNone/>
            </a:pPr>
            <a:endParaRPr sz="1600"/>
          </a:p>
        </p:txBody>
      </p:sp>
      <p:pic>
        <p:nvPicPr>
          <p:cNvPr id="104" name="Google Shape;104;p18"/>
          <p:cNvPicPr preferRelativeResize="0"/>
          <p:nvPr/>
        </p:nvPicPr>
        <p:blipFill>
          <a:blip r:embed="rId5">
            <a:alphaModFix/>
          </a:blip>
          <a:stretch>
            <a:fillRect/>
          </a:stretch>
        </p:blipFill>
        <p:spPr>
          <a:xfrm>
            <a:off x="1467163" y="3619905"/>
            <a:ext cx="6209674" cy="1111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1875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Canonical Comparisons: Amazing Watson</a:t>
            </a:r>
            <a:endParaRPr/>
          </a:p>
        </p:txBody>
      </p:sp>
      <p:sp>
        <p:nvSpPr>
          <p:cNvPr id="110" name="Google Shape;110;p19"/>
          <p:cNvSpPr txBox="1">
            <a:spLocks noGrp="1"/>
          </p:cNvSpPr>
          <p:nvPr>
            <p:ph type="body" idx="1"/>
          </p:nvPr>
        </p:nvSpPr>
        <p:spPr>
          <a:xfrm>
            <a:off x="311700" y="894900"/>
            <a:ext cx="8520600" cy="1298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Adventure of the Stockbroker’s Clerk starts with the usual ‘fantastic feat of deduction’ that amazes Watson</a:t>
            </a:r>
            <a:endParaRPr/>
          </a:p>
          <a:p>
            <a:pPr marL="914400" lvl="1" indent="-317500" algn="l" rtl="0">
              <a:spcBef>
                <a:spcPts val="0"/>
              </a:spcBef>
              <a:spcAft>
                <a:spcPts val="0"/>
              </a:spcAft>
              <a:buSzPts val="1400"/>
              <a:buChar char="○"/>
            </a:pPr>
            <a:r>
              <a:rPr lang="en"/>
              <a:t>Slippers, this time - scorched, yet neither old nor worn</a:t>
            </a:r>
            <a:endParaRPr/>
          </a:p>
          <a:p>
            <a:pPr marL="457200" lvl="0" indent="-342900" algn="l" rtl="0">
              <a:spcBef>
                <a:spcPts val="0"/>
              </a:spcBef>
              <a:spcAft>
                <a:spcPts val="0"/>
              </a:spcAft>
              <a:buSzPts val="1800"/>
              <a:buChar char="●"/>
            </a:pPr>
            <a:r>
              <a:rPr lang="en"/>
              <a:t>How many other times was Watson stunned by shoe-related deductions?</a:t>
            </a:r>
            <a:endParaRPr sz="1200"/>
          </a:p>
        </p:txBody>
      </p:sp>
      <p:pic>
        <p:nvPicPr>
          <p:cNvPr id="111" name="Google Shape;111;p19"/>
          <p:cNvPicPr preferRelativeResize="0"/>
          <p:nvPr/>
        </p:nvPicPr>
        <p:blipFill>
          <a:blip r:embed="rId3">
            <a:alphaModFix/>
          </a:blip>
          <a:stretch>
            <a:fillRect/>
          </a:stretch>
        </p:blipFill>
        <p:spPr>
          <a:xfrm flipH="1">
            <a:off x="4256225" y="2477375"/>
            <a:ext cx="4678200" cy="2473250"/>
          </a:xfrm>
          <a:prstGeom prst="rect">
            <a:avLst/>
          </a:prstGeom>
          <a:noFill/>
          <a:ln>
            <a:noFill/>
          </a:ln>
        </p:spPr>
      </p:pic>
      <p:sp>
        <p:nvSpPr>
          <p:cNvPr id="112" name="Google Shape;112;p19"/>
          <p:cNvSpPr txBox="1">
            <a:spLocks noGrp="1"/>
          </p:cNvSpPr>
          <p:nvPr>
            <p:ph type="body" idx="1"/>
          </p:nvPr>
        </p:nvSpPr>
        <p:spPr>
          <a:xfrm>
            <a:off x="837475" y="2123150"/>
            <a:ext cx="4678200" cy="21681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n" sz="1400"/>
              <a:t>Scandal in Bohemia: deduction of Watson’s activity by scrapes on his left shoe</a:t>
            </a:r>
            <a:endParaRPr sz="1400"/>
          </a:p>
          <a:p>
            <a:pPr marL="457200" marR="0" lvl="0" indent="-317500" algn="l" rtl="0">
              <a:lnSpc>
                <a:spcPct val="115000"/>
              </a:lnSpc>
              <a:spcBef>
                <a:spcPts val="0"/>
              </a:spcBef>
              <a:spcAft>
                <a:spcPts val="0"/>
              </a:spcAft>
              <a:buSzPts val="1400"/>
              <a:buChar char="●"/>
            </a:pPr>
            <a:r>
              <a:rPr lang="en" sz="1400"/>
              <a:t>Crooked Man: Watson’s boots are used, but not dirty - he’s busy enough to hire a hansom;</a:t>
            </a:r>
            <a:endParaRPr sz="1400"/>
          </a:p>
          <a:p>
            <a:pPr marL="914400" marR="0" lvl="1" indent="-317500" algn="l" rtl="0">
              <a:lnSpc>
                <a:spcPct val="115000"/>
              </a:lnSpc>
              <a:spcBef>
                <a:spcPts val="0"/>
              </a:spcBef>
              <a:spcAft>
                <a:spcPts val="0"/>
              </a:spcAft>
              <a:buSzPts val="1400"/>
              <a:buChar char="○"/>
            </a:pPr>
            <a:r>
              <a:rPr lang="en"/>
              <a:t>Also, he’s had a British workman in the house, “a token of evil.” (nail marks on the linoleum)</a:t>
            </a:r>
            <a:endParaRPr/>
          </a:p>
          <a:p>
            <a:pPr marL="457200" marR="0" lvl="0" indent="-317500" algn="l" rtl="0">
              <a:lnSpc>
                <a:spcPct val="115000"/>
              </a:lnSpc>
              <a:spcBef>
                <a:spcPts val="0"/>
              </a:spcBef>
              <a:spcAft>
                <a:spcPts val="0"/>
              </a:spcAft>
              <a:buSzPts val="1400"/>
              <a:buChar char="●"/>
            </a:pPr>
            <a:r>
              <a:rPr lang="en" sz="1400"/>
              <a:t>Lady Frances Carfax: odd lacing on Watson’s boots = he’s been to a Turkish bath</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1875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Canonical Comparisons: footwear deductions</a:t>
            </a:r>
            <a:endParaRPr/>
          </a:p>
          <a:p>
            <a:pPr marL="0" lvl="0" indent="0" algn="l" rtl="0">
              <a:spcBef>
                <a:spcPts val="0"/>
              </a:spcBef>
              <a:spcAft>
                <a:spcPts val="0"/>
              </a:spcAft>
              <a:buNone/>
            </a:pPr>
            <a:endParaRPr/>
          </a:p>
        </p:txBody>
      </p:sp>
      <p:sp>
        <p:nvSpPr>
          <p:cNvPr id="118" name="Google Shape;118;p20"/>
          <p:cNvSpPr txBox="1">
            <a:spLocks noGrp="1"/>
          </p:cNvSpPr>
          <p:nvPr>
            <p:ph type="body" idx="1"/>
          </p:nvPr>
        </p:nvSpPr>
        <p:spPr>
          <a:xfrm>
            <a:off x="311700" y="894900"/>
            <a:ext cx="8520600" cy="3674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300"/>
              <a:t>Study in Scarlet: “Patent-leather boots had gone round [the puddle], and Square-toes had hopped over.”</a:t>
            </a:r>
            <a:endParaRPr sz="1300"/>
          </a:p>
          <a:p>
            <a:pPr marL="457200" lvl="0" indent="-311150" algn="l" rtl="0">
              <a:spcBef>
                <a:spcPts val="0"/>
              </a:spcBef>
              <a:spcAft>
                <a:spcPts val="0"/>
              </a:spcAft>
              <a:buSzPts val="1300"/>
              <a:buChar char="●"/>
            </a:pPr>
            <a:r>
              <a:rPr lang="en" sz="1300"/>
              <a:t>Case of Identify: mismatched ladies’ boots, half-buttoned</a:t>
            </a:r>
            <a:endParaRPr sz="1300"/>
          </a:p>
          <a:p>
            <a:pPr marL="457200" lvl="0" indent="-311150" algn="l" rtl="0">
              <a:spcBef>
                <a:spcPts val="0"/>
              </a:spcBef>
              <a:spcAft>
                <a:spcPts val="0"/>
              </a:spcAft>
              <a:buSzPts val="1300"/>
              <a:buChar char="●"/>
            </a:pPr>
            <a:r>
              <a:rPr lang="en" sz="1300"/>
              <a:t>Boscombe Valley: “Tiptoes! tiptoes! Square, too, quite unusual boots! They come, they go, they come again—”</a:t>
            </a:r>
            <a:endParaRPr sz="1300"/>
          </a:p>
          <a:p>
            <a:pPr marL="457200" lvl="0" indent="-311150" algn="l" rtl="0">
              <a:spcBef>
                <a:spcPts val="0"/>
              </a:spcBef>
              <a:spcAft>
                <a:spcPts val="0"/>
              </a:spcAft>
              <a:buSzPts val="1300"/>
              <a:buChar char="●"/>
            </a:pPr>
            <a:r>
              <a:rPr lang="en" sz="1300"/>
              <a:t>Beryl Coronet: ““There was a double line of tracks of a booted man, and a second double line which I saw with delight belonged to a man with naked feet.”</a:t>
            </a:r>
            <a:endParaRPr sz="1300"/>
          </a:p>
          <a:p>
            <a:pPr marL="457200" lvl="0" indent="-311150" algn="l" rtl="0">
              <a:spcBef>
                <a:spcPts val="0"/>
              </a:spcBef>
              <a:spcAft>
                <a:spcPts val="0"/>
              </a:spcAft>
              <a:buSzPts val="1300"/>
              <a:buChar char="●"/>
            </a:pPr>
            <a:r>
              <a:rPr lang="en" sz="1300"/>
              <a:t>Silver Blaze: multiple matchings of boots and horseshoes</a:t>
            </a:r>
            <a:endParaRPr sz="1300"/>
          </a:p>
          <a:p>
            <a:pPr marL="457200" lvl="0" indent="-311150" algn="l" rtl="0">
              <a:spcBef>
                <a:spcPts val="0"/>
              </a:spcBef>
              <a:spcAft>
                <a:spcPts val="0"/>
              </a:spcAft>
              <a:buSzPts val="1300"/>
              <a:buChar char="●"/>
            </a:pPr>
            <a:r>
              <a:rPr lang="en" sz="1300"/>
              <a:t>Hound: two individual boots gone missing; one returned, one found</a:t>
            </a:r>
            <a:endParaRPr sz="1300"/>
          </a:p>
          <a:p>
            <a:pPr marL="457200" lvl="0" indent="-311150" algn="l" rtl="0">
              <a:spcBef>
                <a:spcPts val="0"/>
              </a:spcBef>
              <a:spcAft>
                <a:spcPts val="0"/>
              </a:spcAft>
              <a:buSzPts val="1300"/>
              <a:buChar char="●"/>
            </a:pPr>
            <a:r>
              <a:rPr lang="en" sz="1300"/>
              <a:t>Resident Patient: square-toed instead of pointed</a:t>
            </a:r>
            <a:endParaRPr sz="1300"/>
          </a:p>
          <a:p>
            <a:pPr marL="457200" lvl="0" indent="-311150" algn="l" rtl="0">
              <a:spcBef>
                <a:spcPts val="0"/>
              </a:spcBef>
              <a:spcAft>
                <a:spcPts val="0"/>
              </a:spcAft>
              <a:buSzPts val="1300"/>
              <a:buChar char="●"/>
            </a:pPr>
            <a:r>
              <a:rPr lang="en" sz="1300"/>
              <a:t>Priory School: more horseshoes (old shoes, but new nails; shaped like cows’ feet)</a:t>
            </a:r>
            <a:endParaRPr sz="1300"/>
          </a:p>
          <a:p>
            <a:pPr marL="457200" lvl="0" indent="-311150" algn="l" rtl="0">
              <a:spcBef>
                <a:spcPts val="0"/>
              </a:spcBef>
              <a:spcAft>
                <a:spcPts val="0"/>
              </a:spcAft>
              <a:buSzPts val="1300"/>
              <a:buChar char="●"/>
            </a:pPr>
            <a:r>
              <a:rPr lang="en" sz="1300"/>
              <a:t>Three Students: scratches on a table caused by running shoes with spikes</a:t>
            </a:r>
            <a:endParaRPr sz="1300"/>
          </a:p>
          <a:p>
            <a:pPr marL="457200" lvl="0" indent="-311150" algn="l" rtl="0">
              <a:spcBef>
                <a:spcPts val="0"/>
              </a:spcBef>
              <a:spcAft>
                <a:spcPts val="0"/>
              </a:spcAft>
              <a:buSzPts val="1300"/>
              <a:buChar char="●"/>
            </a:pPr>
            <a:r>
              <a:rPr lang="en" sz="1300"/>
              <a:t>Valley of Fear: “...remarkably broad; a splay-foot, one would say”</a:t>
            </a:r>
            <a:endParaRPr sz="1300"/>
          </a:p>
          <a:p>
            <a:pPr marL="457200" lvl="0" indent="-311150" algn="l" rtl="0">
              <a:spcBef>
                <a:spcPts val="0"/>
              </a:spcBef>
              <a:spcAft>
                <a:spcPts val="0"/>
              </a:spcAft>
              <a:buSzPts val="1300"/>
              <a:buChar char="●"/>
            </a:pPr>
            <a:r>
              <a:rPr lang="en" sz="1300"/>
              <a:t>Wisteria Lodge: “...a number twelve shoe, I should say. If he was all on the same scale as his foot he must certainly have been a giant.”</a:t>
            </a:r>
            <a:endParaRPr sz="1300"/>
          </a:p>
          <a:p>
            <a:pPr marL="457200" lvl="0" indent="-311150" algn="l" rtl="0">
              <a:spcBef>
                <a:spcPts val="0"/>
              </a:spcBef>
              <a:spcAft>
                <a:spcPts val="0"/>
              </a:spcAft>
              <a:buSzPts val="1300"/>
              <a:buChar char="●"/>
            </a:pPr>
            <a:r>
              <a:rPr lang="en" sz="1300"/>
              <a:t>Devil’s Foot: “You were wearing, I may remark, the same pair of ribbed tennis shoes which are at the present moment upon your feet.”</a:t>
            </a:r>
            <a:endParaRPr sz="1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1700" y="1875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Canonical Comparisons: similarities to other stories</a:t>
            </a:r>
            <a:endParaRPr/>
          </a:p>
        </p:txBody>
      </p:sp>
      <p:sp>
        <p:nvSpPr>
          <p:cNvPr id="124" name="Google Shape;124;p21"/>
          <p:cNvSpPr txBox="1">
            <a:spLocks noGrp="1"/>
          </p:cNvSpPr>
          <p:nvPr>
            <p:ph type="body" idx="1"/>
          </p:nvPr>
        </p:nvSpPr>
        <p:spPr>
          <a:xfrm>
            <a:off x="311700" y="894900"/>
            <a:ext cx="8520600" cy="3674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Red-Haired League (1891-1892)</a:t>
            </a:r>
            <a:endParaRPr/>
          </a:p>
          <a:p>
            <a:pPr marL="914400" lvl="1" indent="-317500" algn="l" rtl="0">
              <a:spcBef>
                <a:spcPts val="0"/>
              </a:spcBef>
              <a:spcAft>
                <a:spcPts val="0"/>
              </a:spcAft>
              <a:buSzPts val="1400"/>
              <a:buChar char="○"/>
            </a:pPr>
            <a:r>
              <a:rPr lang="en"/>
              <a:t>A phony job offer intended to lure an ‘inconvenient person’ away from criminal activity</a:t>
            </a:r>
            <a:endParaRPr/>
          </a:p>
          <a:p>
            <a:pPr marL="914400" lvl="1" indent="-317500" algn="l" rtl="0">
              <a:spcBef>
                <a:spcPts val="0"/>
              </a:spcBef>
              <a:spcAft>
                <a:spcPts val="0"/>
              </a:spcAft>
              <a:buSzPts val="1400"/>
              <a:buChar char="○"/>
            </a:pPr>
            <a:r>
              <a:rPr lang="en"/>
              <a:t>London in REDH versus Birmingham in STOC</a:t>
            </a:r>
            <a:endParaRPr/>
          </a:p>
          <a:p>
            <a:pPr marL="1371600" lvl="2" indent="-317500" algn="l" rtl="0">
              <a:spcBef>
                <a:spcPts val="0"/>
              </a:spcBef>
              <a:spcAft>
                <a:spcPts val="0"/>
              </a:spcAft>
              <a:buSzPts val="1400"/>
              <a:buChar char="■"/>
            </a:pPr>
            <a:r>
              <a:rPr lang="en"/>
              <a:t>Although Holmes had already solved the mystery before they left London??</a:t>
            </a:r>
            <a:endParaRPr/>
          </a:p>
          <a:p>
            <a:pPr marL="914400" lvl="1" indent="-317500" algn="l" rtl="0">
              <a:spcBef>
                <a:spcPts val="0"/>
              </a:spcBef>
              <a:spcAft>
                <a:spcPts val="0"/>
              </a:spcAft>
              <a:buSzPts val="1400"/>
              <a:buChar char="○"/>
            </a:pPr>
            <a:r>
              <a:rPr lang="en"/>
              <a:t>Hall Pycroft realizes that something is off in STOC; Jabez Wilson in REDH did not</a:t>
            </a:r>
            <a:endParaRPr/>
          </a:p>
          <a:p>
            <a:pPr marL="457200" lvl="0" indent="-342900" algn="l" rtl="0">
              <a:spcBef>
                <a:spcPts val="1000"/>
              </a:spcBef>
              <a:spcAft>
                <a:spcPts val="0"/>
              </a:spcAft>
              <a:buSzPts val="1800"/>
              <a:buChar char="●"/>
            </a:pPr>
            <a:r>
              <a:rPr lang="en"/>
              <a:t>The Adventure of the Three Garridebs (1924)</a:t>
            </a:r>
            <a:endParaRPr/>
          </a:p>
          <a:p>
            <a:pPr marL="914400" lvl="1" indent="-317500" algn="l" rtl="0">
              <a:spcBef>
                <a:spcPts val="0"/>
              </a:spcBef>
              <a:spcAft>
                <a:spcPts val="0"/>
              </a:spcAft>
              <a:buSzPts val="1400"/>
              <a:buChar char="○"/>
            </a:pPr>
            <a:r>
              <a:rPr lang="en"/>
              <a:t>Birmingham again </a:t>
            </a:r>
            <a:endParaRPr/>
          </a:p>
          <a:p>
            <a:pPr marL="914400" lvl="1" indent="-317500" algn="l" rtl="0">
              <a:spcBef>
                <a:spcPts val="0"/>
              </a:spcBef>
              <a:spcAft>
                <a:spcPts val="0"/>
              </a:spcAft>
              <a:buSzPts val="1400"/>
              <a:buChar char="○"/>
            </a:pPr>
            <a:r>
              <a:rPr lang="en"/>
              <a:t>Also involves a newspaper advertisement intended to lure someone away</a:t>
            </a:r>
            <a:endParaRPr/>
          </a:p>
          <a:p>
            <a:pPr marL="457200" lvl="0" indent="-342900" algn="l" rtl="0">
              <a:spcBef>
                <a:spcPts val="1000"/>
              </a:spcBef>
              <a:spcAft>
                <a:spcPts val="0"/>
              </a:spcAft>
              <a:buSzPts val="1800"/>
              <a:buChar char="●"/>
            </a:pPr>
            <a:r>
              <a:rPr lang="en"/>
              <a:t>Somebody was murdered - the unfortunate watchman</a:t>
            </a:r>
            <a:endParaRPr/>
          </a:p>
          <a:p>
            <a:pPr marL="914400" lvl="1" indent="-317500" algn="l" rtl="0">
              <a:spcBef>
                <a:spcPts val="0"/>
              </a:spcBef>
              <a:spcAft>
                <a:spcPts val="0"/>
              </a:spcAft>
              <a:buSzPts val="1400"/>
              <a:buChar char="○"/>
            </a:pPr>
            <a:r>
              <a:rPr lang="en"/>
              <a:t>Full canon: 263 dead bodies; 119 murders</a:t>
            </a:r>
            <a:endParaRPr/>
          </a:p>
          <a:p>
            <a:pPr marL="914400" lvl="1" indent="-317500" algn="l" rtl="0">
              <a:spcBef>
                <a:spcPts val="0"/>
              </a:spcBef>
              <a:spcAft>
                <a:spcPts val="0"/>
              </a:spcAft>
              <a:buSzPts val="1400"/>
              <a:buChar char="○"/>
            </a:pPr>
            <a:r>
              <a:rPr lang="en" i="1"/>
              <a:t>Adventures:</a:t>
            </a:r>
            <a:r>
              <a:rPr lang="en"/>
              <a:t> only four of the twelve stories in have anything to do with murder (</a:t>
            </a:r>
            <a:r>
              <a:rPr lang="en" u="sng">
                <a:solidFill>
                  <a:schemeClr val="hlink"/>
                </a:solidFill>
                <a:hlinkClick r:id="rId3"/>
              </a:rPr>
              <a:t>source</a:t>
            </a:r>
            <a:r>
              <a:rPr lang="en"/>
              <a:t>)</a:t>
            </a:r>
            <a:endParaRPr/>
          </a:p>
          <a:p>
            <a:pPr marL="914400" lvl="1" indent="-317500" algn="l" rtl="0">
              <a:spcBef>
                <a:spcPts val="0"/>
              </a:spcBef>
              <a:spcAft>
                <a:spcPts val="0"/>
              </a:spcAft>
              <a:buSzPts val="1400"/>
              <a:buChar char="○"/>
            </a:pPr>
            <a:r>
              <a:rPr lang="en"/>
              <a:t>James Bond movies: 1,352 deaths, 407 by Bond; averages 59 and 16, respectively</a:t>
            </a:r>
            <a:endParaRPr/>
          </a:p>
          <a:p>
            <a:pPr marL="1371600" lvl="2" indent="-317500" algn="l" rtl="0">
              <a:spcBef>
                <a:spcPts val="0"/>
              </a:spcBef>
              <a:spcAft>
                <a:spcPts val="0"/>
              </a:spcAft>
              <a:buSzPts val="1400"/>
              <a:buChar char="■"/>
            </a:pPr>
            <a:r>
              <a:rPr lang="en"/>
              <a:t>(</a:t>
            </a:r>
            <a:r>
              <a:rPr lang="en" u="sng">
                <a:solidFill>
                  <a:schemeClr val="hlink"/>
                </a:solidFill>
                <a:hlinkClick r:id="rId4"/>
              </a:rPr>
              <a:t>source</a:t>
            </a:r>
            <a:r>
              <a:rPr lang="en"/>
              <a:t>, </a:t>
            </a:r>
            <a:r>
              <a:rPr lang="en" u="sng">
                <a:solidFill>
                  <a:schemeClr val="hlink"/>
                </a:solidFill>
                <a:hlinkClick r:id="rId5"/>
              </a:rPr>
              <a:t>source</a:t>
            </a:r>
            <a:r>
              <a:rPr lang="en"/>
              <a:t>)</a:t>
            </a:r>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1191</Words>
  <Application>Microsoft Office PowerPoint</Application>
  <PresentationFormat>On-screen Show (16:9)</PresentationFormat>
  <Paragraphs>73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PT Sans Narrow</vt:lpstr>
      <vt:lpstr>Open Sans</vt:lpstr>
      <vt:lpstr>Arial</vt:lpstr>
      <vt:lpstr>Tropic</vt:lpstr>
      <vt:lpstr>The Adventure of the Stockbroker’s Clerk</vt:lpstr>
      <vt:lpstr>Contents</vt:lpstr>
      <vt:lpstr>Publication Notes &amp; Adaptation</vt:lpstr>
      <vt:lpstr>Contextualization: St. Vitus’ Dance</vt:lpstr>
      <vt:lpstr>Contextualization: St. Vitus</vt:lpstr>
      <vt:lpstr>Contextualization: The Van Francis Method</vt:lpstr>
      <vt:lpstr>Canonical Comparisons: Amazing Watson</vt:lpstr>
      <vt:lpstr>Canonical Comparisons: footwear deductions </vt:lpstr>
      <vt:lpstr>Canonical Comparisons: similarities to other stories</vt:lpstr>
      <vt:lpstr>Unique Devices and Elements</vt:lpstr>
      <vt:lpstr>What did you observe?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Adventure of the Stockbroker’s Clerk</dc:title>
  <cp:lastModifiedBy>Brian Clark</cp:lastModifiedBy>
  <cp:revision>1</cp:revision>
  <dcterms:modified xsi:type="dcterms:W3CDTF">2019-09-25T15:23:55Z</dcterms:modified>
</cp:coreProperties>
</file>