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6714FD5-0729-464F-BFBC-F6B5729E626C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307E39-A6FE-4FBC-AE0D-8F7D7CD171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14400" y="718066"/>
            <a:ext cx="7315200" cy="545413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381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143000"/>
            <a:ext cx="64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Rosewood Std Regular" pitchFamily="82" charset="0"/>
              </a:rPr>
              <a:t>The True adventures of</a:t>
            </a:r>
            <a:endParaRPr lang="en-US" sz="1200" dirty="0" smtClean="0">
              <a:solidFill>
                <a:srgbClr val="C00000"/>
              </a:solidFill>
              <a:latin typeface="Rosewood Std Regular" pitchFamily="82" charset="0"/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Rosewood Std Regular" pitchFamily="82" charset="0"/>
              </a:rPr>
              <a:t>Sherlock </a:t>
            </a:r>
            <a:r>
              <a:rPr lang="en-US" sz="5400" dirty="0" err="1" smtClean="0">
                <a:solidFill>
                  <a:srgbClr val="C00000"/>
                </a:solidFill>
                <a:latin typeface="Rosewood Std Regular" pitchFamily="82" charset="0"/>
              </a:rPr>
              <a:t>holmes</a:t>
            </a:r>
            <a:endParaRPr lang="en-US" sz="5400" dirty="0" smtClean="0">
              <a:solidFill>
                <a:srgbClr val="C00000"/>
              </a:solidFill>
              <a:latin typeface="Rosewood Std Regular" pitchFamily="82" charset="0"/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Rosewood Std Regular" pitchFamily="82" charset="0"/>
              </a:rPr>
              <a:t>&amp; Wine: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Britannic Bold" pitchFamily="34" charset="0"/>
              </a:rPr>
              <a:t>A Canonical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Britannic Bold" pitchFamily="34" charset="0"/>
              </a:rPr>
              <a:t>Decanting</a:t>
            </a:r>
            <a:endParaRPr lang="en-US" sz="54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86" y="3423010"/>
            <a:ext cx="1787314" cy="22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95" y="1295400"/>
            <a:ext cx="4297680" cy="32506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800000">
            <a:off x="153148" y="938049"/>
            <a:ext cx="3205316" cy="1371600"/>
            <a:chOff x="359776" y="290512"/>
            <a:chExt cx="3205316" cy="1371600"/>
          </a:xfrm>
        </p:grpSpPr>
        <p:sp>
          <p:nvSpPr>
            <p:cNvPr id="7" name="Left Arrow 6"/>
            <p:cNvSpPr/>
            <p:nvPr/>
          </p:nvSpPr>
          <p:spPr>
            <a:xfrm flipH="1">
              <a:off x="359776" y="290512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1892" y="714702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Name of Wine</a:t>
              </a:r>
              <a:endParaRPr lang="en-US" sz="2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-960000">
            <a:off x="5792071" y="2192302"/>
            <a:ext cx="3205316" cy="1371600"/>
            <a:chOff x="5488858" y="2466975"/>
            <a:chExt cx="3205316" cy="1371600"/>
          </a:xfrm>
        </p:grpSpPr>
        <p:sp>
          <p:nvSpPr>
            <p:cNvPr id="10" name="Left Arrow 9"/>
            <p:cNvSpPr/>
            <p:nvPr/>
          </p:nvSpPr>
          <p:spPr>
            <a:xfrm>
              <a:off x="5488858" y="2466975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0974" y="2891165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Met Standards</a:t>
              </a:r>
              <a:endParaRPr lang="en-US" sz="28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3419" y="3147453"/>
            <a:ext cx="2900516" cy="1371600"/>
            <a:chOff x="1676400" y="4648200"/>
            <a:chExt cx="2900516" cy="1371600"/>
          </a:xfrm>
        </p:grpSpPr>
        <p:sp>
          <p:nvSpPr>
            <p:cNvPr id="13" name="Left Arrow 12"/>
            <p:cNvSpPr/>
            <p:nvPr/>
          </p:nvSpPr>
          <p:spPr>
            <a:xfrm flipH="1">
              <a:off x="1676400" y="4648200"/>
              <a:ext cx="28956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1833716" y="507239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Shipper Name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1320000">
            <a:off x="5474205" y="3732294"/>
            <a:ext cx="3205316" cy="1371600"/>
            <a:chOff x="5641258" y="3429000"/>
            <a:chExt cx="3205316" cy="1371600"/>
          </a:xfrm>
        </p:grpSpPr>
        <p:sp>
          <p:nvSpPr>
            <p:cNvPr id="16" name="Left Arrow 15"/>
            <p:cNvSpPr/>
            <p:nvPr/>
          </p:nvSpPr>
          <p:spPr>
            <a:xfrm>
              <a:off x="5641258" y="3429000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3374" y="385319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Producing Info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Britannic Bold" pitchFamily="34" charset="0"/>
              </a:rPr>
              <a:t>What wines are mentioned</a:t>
            </a:r>
            <a:r>
              <a:rPr lang="en-US" sz="4800" b="1" dirty="0" smtClean="0">
                <a:latin typeface="Britannic Bold" pitchFamily="34" charset="0"/>
              </a:rPr>
              <a:t>?</a:t>
            </a:r>
            <a:endParaRPr lang="en-US" sz="4800" b="1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/>
            <a:r>
              <a:rPr lang="en-US" sz="2800" b="1" dirty="0" smtClean="0"/>
              <a:t>Sherry – </a:t>
            </a:r>
            <a:r>
              <a:rPr lang="en-US" sz="2800" b="1" i="1" dirty="0" smtClean="0"/>
              <a:t>Adventure of the Noble Bachelor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The ‘Gloria Scott’</a:t>
            </a:r>
          </a:p>
          <a:p>
            <a:r>
              <a:rPr lang="en-US" sz="2800" b="1" dirty="0" smtClean="0"/>
              <a:t>Tokay – </a:t>
            </a:r>
            <a:r>
              <a:rPr lang="en-US" sz="2800" b="1" i="1" dirty="0" smtClean="0"/>
              <a:t>His Last Bow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Sign of the Four</a:t>
            </a:r>
          </a:p>
          <a:p>
            <a:r>
              <a:rPr lang="en-US" sz="2800" b="1" dirty="0" smtClean="0"/>
              <a:t>Chianti – </a:t>
            </a:r>
            <a:r>
              <a:rPr lang="en-US" sz="2800" b="1" i="1" dirty="0" smtClean="0"/>
              <a:t>Sign of the Four</a:t>
            </a:r>
          </a:p>
          <a:p>
            <a:r>
              <a:rPr lang="en-US" sz="2800" b="1" dirty="0" err="1" smtClean="0"/>
              <a:t>Montrachet</a:t>
            </a:r>
            <a:r>
              <a:rPr lang="en-US" sz="2800" b="1" dirty="0" smtClean="0"/>
              <a:t> – </a:t>
            </a:r>
            <a:r>
              <a:rPr lang="en-US" sz="2800" b="1" i="1" dirty="0" smtClean="0"/>
              <a:t>Adventure of the Veiled Lodger</a:t>
            </a:r>
          </a:p>
          <a:p>
            <a:r>
              <a:rPr lang="en-US" sz="2800" b="1" dirty="0" smtClean="0"/>
              <a:t>Port – </a:t>
            </a:r>
            <a:r>
              <a:rPr lang="en-US" sz="2800" b="1" i="1" dirty="0" smtClean="0"/>
              <a:t>Sign of the Four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The ‘Gloria Scott’</a:t>
            </a:r>
            <a:endParaRPr lang="en-US" sz="2800" b="1" i="1" dirty="0" smtClean="0"/>
          </a:p>
          <a:p>
            <a:r>
              <a:rPr lang="en-US" sz="2800" b="1" dirty="0" smtClean="0"/>
              <a:t>Champagne </a:t>
            </a:r>
            <a:r>
              <a:rPr lang="en-US" sz="2800" b="1" dirty="0"/>
              <a:t>–</a:t>
            </a:r>
            <a:r>
              <a:rPr lang="en-US" sz="2800" b="1" i="1" dirty="0" smtClean="0"/>
              <a:t>Valley of Fear, Sign of the Four</a:t>
            </a:r>
          </a:p>
          <a:p>
            <a:r>
              <a:rPr lang="en-US" sz="2800" b="1" dirty="0" smtClean="0"/>
              <a:t>Claret – </a:t>
            </a:r>
            <a:r>
              <a:rPr lang="en-US" sz="2800" b="1" i="1" dirty="0" smtClean="0"/>
              <a:t>Adventure of the Cardboard Box</a:t>
            </a:r>
          </a:p>
          <a:p>
            <a:r>
              <a:rPr lang="en-US" sz="2800" b="1" dirty="0" err="1" smtClean="0"/>
              <a:t>Beaune</a:t>
            </a:r>
            <a:r>
              <a:rPr lang="en-US" sz="2800" b="1" dirty="0" smtClean="0"/>
              <a:t> – </a:t>
            </a:r>
            <a:r>
              <a:rPr lang="en-US" sz="2800" b="1" i="1" dirty="0" smtClean="0"/>
              <a:t>Sign of the Four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56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" y="442452"/>
            <a:ext cx="8001000" cy="5979976"/>
          </a:xfrm>
          <a:prstGeom prst="rect">
            <a:avLst/>
          </a:prstGeom>
          <a:ln w="381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004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592052" cy="5819775"/>
          </a:xfrm>
          <a:prstGeom prst="rect">
            <a:avLst/>
          </a:prstGeom>
          <a:ln w="381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50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448623" cy="5715000"/>
          </a:xfrm>
          <a:prstGeom prst="rect">
            <a:avLst/>
          </a:prstGeom>
          <a:ln w="381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10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4" y="533401"/>
            <a:ext cx="7913356" cy="5494344"/>
          </a:xfrm>
          <a:prstGeom prst="rect">
            <a:avLst/>
          </a:prstGeom>
          <a:ln w="381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778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7" y="260555"/>
            <a:ext cx="3312451" cy="6172200"/>
          </a:xfrm>
          <a:prstGeom prst="rect">
            <a:avLst/>
          </a:prstGeom>
          <a:ln w="381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433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34" y="976312"/>
            <a:ext cx="4819366" cy="32289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080000">
            <a:off x="-18916" y="156883"/>
            <a:ext cx="3205316" cy="1371600"/>
            <a:chOff x="359776" y="290512"/>
            <a:chExt cx="3205316" cy="1371600"/>
          </a:xfrm>
        </p:grpSpPr>
        <p:sp>
          <p:nvSpPr>
            <p:cNvPr id="4" name="Left Arrow 3"/>
            <p:cNvSpPr/>
            <p:nvPr/>
          </p:nvSpPr>
          <p:spPr>
            <a:xfrm flipH="1">
              <a:off x="359776" y="290512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1892" y="714702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Name of Wine</a:t>
              </a:r>
              <a:endParaRPr lang="en-US" sz="2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-960000">
            <a:off x="6070548" y="1024784"/>
            <a:ext cx="3205316" cy="1371600"/>
            <a:chOff x="5488858" y="2466975"/>
            <a:chExt cx="3205316" cy="1371600"/>
          </a:xfrm>
        </p:grpSpPr>
        <p:sp>
          <p:nvSpPr>
            <p:cNvPr id="9" name="Left Arrow 8"/>
            <p:cNvSpPr/>
            <p:nvPr/>
          </p:nvSpPr>
          <p:spPr>
            <a:xfrm>
              <a:off x="5488858" y="2466975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0974" y="2891165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Met Standards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1320000">
            <a:off x="5798477" y="3598429"/>
            <a:ext cx="3205316" cy="1371600"/>
            <a:chOff x="5641258" y="3429000"/>
            <a:chExt cx="3205316" cy="1371600"/>
          </a:xfrm>
        </p:grpSpPr>
        <p:sp>
          <p:nvSpPr>
            <p:cNvPr id="13" name="Left Arrow 12"/>
            <p:cNvSpPr/>
            <p:nvPr/>
          </p:nvSpPr>
          <p:spPr>
            <a:xfrm>
              <a:off x="5641258" y="3429000"/>
              <a:ext cx="32004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3374" y="385319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Producing Info</a:t>
              </a:r>
              <a:endParaRPr lang="en-US" sz="28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9832" y="2590799"/>
            <a:ext cx="2900516" cy="1371600"/>
            <a:chOff x="1676400" y="4648200"/>
            <a:chExt cx="2900516" cy="1371600"/>
          </a:xfrm>
        </p:grpSpPr>
        <p:sp>
          <p:nvSpPr>
            <p:cNvPr id="19" name="Left Arrow 18"/>
            <p:cNvSpPr/>
            <p:nvPr/>
          </p:nvSpPr>
          <p:spPr>
            <a:xfrm flipH="1">
              <a:off x="1676400" y="4648200"/>
              <a:ext cx="2895600" cy="13716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833716" y="507239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Shipper Name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8179" y="5103118"/>
            <a:ext cx="719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bouteille</a:t>
            </a:r>
            <a:r>
              <a:rPr lang="en-US" sz="2400" b="1" dirty="0" smtClean="0"/>
              <a:t> par …</a:t>
            </a:r>
          </a:p>
          <a:p>
            <a:r>
              <a:rPr lang="en-US" sz="2400" b="1" dirty="0" err="1" smtClean="0"/>
              <a:t>Mis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bouteille</a:t>
            </a:r>
            <a:r>
              <a:rPr lang="en-US" sz="2400" b="1" dirty="0" smtClean="0"/>
              <a:t> au château (à la </a:t>
            </a:r>
            <a:r>
              <a:rPr lang="en-US" sz="2400" b="1" dirty="0" err="1" smtClean="0"/>
              <a:t>propriété</a:t>
            </a:r>
            <a:r>
              <a:rPr lang="en-US" sz="2400" b="1" dirty="0" smtClean="0"/>
              <a:t>) …</a:t>
            </a:r>
          </a:p>
        </p:txBody>
      </p:sp>
    </p:spTree>
    <p:extLst>
      <p:ext uri="{BB962C8B-B14F-4D97-AF65-F5344CB8AC3E}">
        <p14:creationId xmlns:p14="http://schemas.microsoft.com/office/powerpoint/2010/main" val="35060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85684"/>
            <a:ext cx="6553200" cy="47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122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14</cp:revision>
  <dcterms:created xsi:type="dcterms:W3CDTF">2013-03-24T19:43:49Z</dcterms:created>
  <dcterms:modified xsi:type="dcterms:W3CDTF">2013-03-25T00:53:18Z</dcterms:modified>
</cp:coreProperties>
</file>